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2"/>
  </p:notesMasterIdLst>
  <p:sldIdLst>
    <p:sldId id="257" r:id="rId2"/>
    <p:sldId id="275" r:id="rId3"/>
    <p:sldId id="274" r:id="rId4"/>
    <p:sldId id="258" r:id="rId5"/>
    <p:sldId id="273" r:id="rId6"/>
    <p:sldId id="261" r:id="rId7"/>
    <p:sldId id="262" r:id="rId8"/>
    <p:sldId id="276" r:id="rId9"/>
    <p:sldId id="278" r:id="rId10"/>
    <p:sldId id="263" r:id="rId11"/>
    <p:sldId id="259" r:id="rId12"/>
    <p:sldId id="264" r:id="rId13"/>
    <p:sldId id="266" r:id="rId14"/>
    <p:sldId id="265" r:id="rId15"/>
    <p:sldId id="267" r:id="rId16"/>
    <p:sldId id="279" r:id="rId17"/>
    <p:sldId id="268" r:id="rId18"/>
    <p:sldId id="269" r:id="rId19"/>
    <p:sldId id="270" r:id="rId20"/>
    <p:sldId id="260" r:id="rId21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A71"/>
    <a:srgbClr val="06138B"/>
    <a:srgbClr val="003399"/>
    <a:srgbClr val="3B62B1"/>
    <a:srgbClr val="B85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3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6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7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8" name="Rectangle 9"/>
          <p:cNvSpPr>
            <a:spLocks noGrp="1" noChangeArrowheads="1"/>
          </p:cNvSpPr>
          <p:nvPr>
            <p:ph type="sldImg"/>
          </p:nvPr>
        </p:nvSpPr>
        <p:spPr bwMode="auto">
          <a:xfrm>
            <a:off x="-11798300" y="-11796713"/>
            <a:ext cx="11785600" cy="1247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/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211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632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148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196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244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2292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8436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20484" name="Заметки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D0DC8-4041-4B7E-955D-2147FE9DCDC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811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/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03537-9CB9-4E71-BF3F-8DFF465564D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23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/>
          </p:cNvPr>
          <p:cNvSpPr>
            <a:spLocks noGrp="1"/>
          </p:cNvSpPr>
          <p:nvPr>
            <p:ph type="title" orient="vert"/>
          </p:nvPr>
        </p:nvSpPr>
        <p:spPr>
          <a:xfrm>
            <a:off x="6619875" y="274638"/>
            <a:ext cx="2052638" cy="583723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/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0275" cy="58372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63F2E-4191-462C-9CAA-8FA9C953E86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280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5313" cy="112871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B3F56-BCB7-4824-9344-A02E2ECE641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227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/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987C7-5E8C-467F-8466-926758295AD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3335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E6F4E-39EF-43AF-AC39-C48B9CC07D9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357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/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0663" cy="45116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4640263" y="1600200"/>
            <a:ext cx="4032250" cy="45116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00562-62C6-459D-A9C8-DCEE0748E3F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361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/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F6DA6-D615-4F5B-8FF2-93BAE7FCE3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8749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48DD5-59BB-4596-8AC7-3AABBED6F14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6897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5547E-356D-4969-A14D-D40AAE34A76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458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/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/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1D939-7D15-47C5-8536-47083E684D5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525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/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>
            <a:extLst/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/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FDC0A-F1BC-4FC1-BE2D-0D2AC760D07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293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15313" cy="1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текста заголовка щёлкните мышью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15313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структуры щёлкните мышью</a:t>
            </a:r>
          </a:p>
          <a:p>
            <a:pPr lvl="1"/>
            <a:r>
              <a:rPr lang="en-GB" altLang="ru-RU" smtClean="0"/>
              <a:t>Второй уровень структуры</a:t>
            </a:r>
          </a:p>
          <a:p>
            <a:pPr lvl="2"/>
            <a:r>
              <a:rPr lang="en-GB" altLang="ru-RU" smtClean="0"/>
              <a:t>Третий уровень структуры</a:t>
            </a:r>
          </a:p>
          <a:p>
            <a:pPr lvl="3"/>
            <a:r>
              <a:rPr lang="en-GB" altLang="ru-RU" smtClean="0"/>
              <a:t>Четвёртый уровень структуры</a:t>
            </a:r>
          </a:p>
          <a:p>
            <a:pPr lvl="4"/>
            <a:r>
              <a:rPr lang="en-GB" altLang="ru-RU" smtClean="0"/>
              <a:t>Пятый уровень структуры</a:t>
            </a:r>
          </a:p>
          <a:p>
            <a:pPr lvl="4"/>
            <a:r>
              <a:rPr lang="en-GB" altLang="ru-RU" smtClean="0"/>
              <a:t>Шестой уровень структуры</a:t>
            </a:r>
          </a:p>
          <a:p>
            <a:pPr lvl="4"/>
            <a:r>
              <a:rPr lang="en-GB" altLang="ru-RU" smtClean="0"/>
              <a:t>Седьмой уровень структуры</a:t>
            </a:r>
          </a:p>
        </p:txBody>
      </p:sp>
      <p:sp>
        <p:nvSpPr>
          <p:cNvPr id="2" name="Rectangle 3">
            <a:extLst/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193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b="0">
                <a:solidFill>
                  <a:srgbClr val="898989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193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b="0">
                <a:solidFill>
                  <a:srgbClr val="898989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03AEC1-3120-40B6-ADA6-FF31CFCA769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&#1041;&#1077;&#1079;%20&#1085;&#1072;&#1079;&#1074;&#1072;&#1085;&#1080;&#1103;.mp4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emf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em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openxmlformats.org/officeDocument/2006/relationships/image" Target="../media/image1.emf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508000" y="4578350"/>
            <a:ext cx="80295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400" b="0">
                <a:solidFill>
                  <a:srgbClr val="A600A8"/>
                </a:solidFill>
                <a:latin typeface="Arial" panose="020B0604020202020204" pitchFamily="34" charset="0"/>
              </a:rPr>
              <a:t>АВТОРЫ:</a:t>
            </a:r>
          </a:p>
          <a:p>
            <a:pPr algn="ctr">
              <a:spcBef>
                <a:spcPct val="0"/>
              </a:spcBef>
              <a:buClrTx/>
            </a:pPr>
            <a:r>
              <a:rPr lang="ru-RU" altLang="ru-RU" sz="2400" b="0">
                <a:solidFill>
                  <a:srgbClr val="A600A8"/>
                </a:solidFill>
                <a:latin typeface="Arial" panose="020B0604020202020204" pitchFamily="34" charset="0"/>
              </a:rPr>
              <a:t>КАЛИНИЧЕНКО ВЛАДИСЛАВ, ЛАЗАРЕВ ВАСИЛИЙ, ПОПОВ ДАНИИЛ </a:t>
            </a:r>
          </a:p>
          <a:p>
            <a:pPr algn="ctr">
              <a:spcBef>
                <a:spcPct val="0"/>
              </a:spcBef>
              <a:buClrTx/>
            </a:pPr>
            <a:r>
              <a:rPr lang="ru-RU" altLang="ru-RU" sz="2400" b="0">
                <a:solidFill>
                  <a:srgbClr val="A600A8"/>
                </a:solidFill>
                <a:latin typeface="Arial" panose="020B0604020202020204" pitchFamily="34" charset="0"/>
              </a:rPr>
              <a:t>Барнаул 2019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503238" y="2366963"/>
            <a:ext cx="79216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b="0">
                <a:solidFill>
                  <a:srgbClr val="003399"/>
                </a:solidFill>
                <a:latin typeface="Arial" panose="020B0604020202020204" pitchFamily="34" charset="0"/>
              </a:rPr>
              <a:t>Номинация «А»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b="0">
                <a:solidFill>
                  <a:srgbClr val="003399"/>
                </a:solidFill>
                <a:latin typeface="Arial" panose="020B0604020202020204" pitchFamily="34" charset="0"/>
              </a:rPr>
              <a:t>АВТОМАТИЗИРОВАННАЯ СИСТЕМА СОРТИРОВКИ ПРЕДМЕТОВ</a:t>
            </a: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2430462" cy="2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2092325" y="504825"/>
            <a:ext cx="68072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РАЗРАБОТКА КОНСТРУКЦИИ В </a:t>
            </a:r>
            <a:r>
              <a:rPr lang="en-US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LEGO DIGITAL DESIGNER</a:t>
            </a:r>
            <a:endParaRPr lang="ru-RU" altLang="ru-RU" sz="26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1113" y="2244725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/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pic>
        <p:nvPicPr>
          <p:cNvPr id="21512" name="Объект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73213"/>
            <a:ext cx="91313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0" y="4041775"/>
            <a:ext cx="914400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ru-RU" altLang="ru-RU" sz="2400" b="0">
              <a:solidFill>
                <a:srgbClr val="CCCCCC"/>
              </a:solidFill>
              <a:latin typeface="Arial" panose="020B0604020202020204" pitchFamily="34" charset="0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0" y="2016125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4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ЭкоБот – робот, созданный на базе конструктора LEGO MINDSTORMS EV3 и способный осуществлять уборку большого количества мусора на открытой местности (свалках, грязных озёрах, улицах и др.)</a:t>
            </a:r>
          </a:p>
          <a:p>
            <a:pPr algn="ctr"/>
            <a:endParaRPr lang="ru-RU" altLang="ru-RU" sz="2400" b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altLang="ru-RU" sz="24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Робот способен прессовать отходы и отвозить их на сортировку для последующей переработки. </a:t>
            </a:r>
          </a:p>
          <a:p>
            <a:pPr algn="ctr"/>
            <a:endParaRPr lang="ru-RU" altLang="ru-RU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altLang="ru-RU" sz="2400" b="0">
              <a:solidFill>
                <a:srgbClr val="00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0" name="Прямоугольник 1"/>
          <p:cNvSpPr>
            <a:spLocks noChangeArrowheads="1"/>
          </p:cNvSpPr>
          <p:nvPr/>
        </p:nvSpPr>
        <p:spPr bwMode="auto">
          <a:xfrm>
            <a:off x="4140200" y="166688"/>
            <a:ext cx="2366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3200" b="0" dirty="0">
                <a:solidFill>
                  <a:srgbClr val="003399"/>
                </a:solidFill>
              </a:rPr>
              <a:t>ЭКОБОТ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827088" y="0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УСТРОЙСТВО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1113" y="2244725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/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1714500"/>
            <a:ext cx="9144000" cy="5143500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 bwMode="auto">
          <a:xfrm rot="18404125">
            <a:off x="3042282" y="3520043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трелка вниз 9"/>
          <p:cNvSpPr/>
          <p:nvPr/>
        </p:nvSpPr>
        <p:spPr bwMode="auto">
          <a:xfrm rot="3225516">
            <a:off x="3911474" y="1475055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трелка вниз 10"/>
          <p:cNvSpPr/>
          <p:nvPr/>
        </p:nvSpPr>
        <p:spPr bwMode="auto">
          <a:xfrm rot="1881731">
            <a:off x="6144763" y="1464811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Стрелка вниз 11"/>
          <p:cNvSpPr/>
          <p:nvPr/>
        </p:nvSpPr>
        <p:spPr bwMode="auto">
          <a:xfrm rot="16846795">
            <a:off x="2841297" y="5306364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Стрелка вниз 12"/>
          <p:cNvSpPr/>
          <p:nvPr/>
        </p:nvSpPr>
        <p:spPr bwMode="auto">
          <a:xfrm rot="5989113">
            <a:off x="5933478" y="6118498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Стрелка вниз 13"/>
          <p:cNvSpPr/>
          <p:nvPr/>
        </p:nvSpPr>
        <p:spPr bwMode="auto">
          <a:xfrm rot="2937392">
            <a:off x="6938703" y="2535171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Стрелка вниз 14"/>
          <p:cNvSpPr/>
          <p:nvPr/>
        </p:nvSpPr>
        <p:spPr bwMode="auto">
          <a:xfrm rot="6551872">
            <a:off x="5667834" y="5080806"/>
            <a:ext cx="317102" cy="941217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Стрелка вниз 15"/>
          <p:cNvSpPr/>
          <p:nvPr/>
        </p:nvSpPr>
        <p:spPr bwMode="auto">
          <a:xfrm rot="7031044">
            <a:off x="5980122" y="2701453"/>
            <a:ext cx="317102" cy="138753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трелка вниз 16"/>
          <p:cNvSpPr/>
          <p:nvPr/>
        </p:nvSpPr>
        <p:spPr bwMode="auto">
          <a:xfrm rot="17030346">
            <a:off x="3901091" y="2669918"/>
            <a:ext cx="317102" cy="138753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Стрелка вниз 17"/>
          <p:cNvSpPr/>
          <p:nvPr/>
        </p:nvSpPr>
        <p:spPr bwMode="auto">
          <a:xfrm rot="5623950">
            <a:off x="6595732" y="3889030"/>
            <a:ext cx="317102" cy="691861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"/>
          <p:cNvSpPr>
            <a:spLocks noChangeArrowheads="1"/>
          </p:cNvSpPr>
          <p:nvPr/>
        </p:nvSpPr>
        <p:spPr bwMode="auto">
          <a:xfrm>
            <a:off x="606924" y="3948247"/>
            <a:ext cx="2366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endParaRPr lang="ru-RU" altLang="ru-RU" sz="1400" b="0" dirty="0">
              <a:solidFill>
                <a:srgbClr val="0033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5518" y="2975376"/>
            <a:ext cx="17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Аккумулятор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2836" y="3445429"/>
            <a:ext cx="17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Гусеницы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6263" y="5366748"/>
            <a:ext cx="21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Захватывающий механизм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5786" y="983704"/>
            <a:ext cx="20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Переключатель режима работы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6385" y="1123781"/>
            <a:ext cx="234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Солнечная панель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04242" y="2284401"/>
            <a:ext cx="220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Микрокомпьютер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97254" y="3876780"/>
            <a:ext cx="198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Контейнер для мусора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7366" y="5389125"/>
            <a:ext cx="202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Трамплин для мусора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03307" y="6389669"/>
            <a:ext cx="17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rgbClr val="00B050"/>
                  </a:solidFill>
                </a:ln>
                <a:solidFill>
                  <a:srgbClr val="00FA71"/>
                </a:solidFill>
              </a:rPr>
              <a:t>Датчик цвета</a:t>
            </a:r>
            <a:endParaRPr lang="ru-RU" dirty="0">
              <a:ln>
                <a:solidFill>
                  <a:srgbClr val="00B050"/>
                </a:solidFill>
              </a:ln>
              <a:solidFill>
                <a:srgbClr val="00FA7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747838" y="339725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ПРИНЦИП РАБОТЫ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11113" y="1744663"/>
            <a:ext cx="36972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Траектория движения робота по квадратной местности с заранее выбранной длиной стороны:</a:t>
            </a:r>
          </a:p>
          <a:p>
            <a:endParaRPr lang="ru-RU" altLang="ru-RU" sz="2000" b="0">
              <a:solidFill>
                <a:srgbClr val="06138B"/>
              </a:solidFill>
            </a:endParaRPr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pic>
        <p:nvPicPr>
          <p:cNvPr id="27655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068638"/>
            <a:ext cx="3240088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Прямоугольник 31"/>
          <p:cNvSpPr>
            <a:spLocks noChangeArrowheads="1"/>
          </p:cNvSpPr>
          <p:nvPr/>
        </p:nvSpPr>
        <p:spPr bwMode="auto">
          <a:xfrm>
            <a:off x="5124450" y="1770063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000" b="0">
                <a:solidFill>
                  <a:srgbClr val="003399"/>
                </a:solidFill>
              </a:rPr>
              <a:t>Процесс уборки мусора</a:t>
            </a:r>
          </a:p>
        </p:txBody>
      </p:sp>
      <p:sp>
        <p:nvSpPr>
          <p:cNvPr id="27657" name="Прямоугольник 32"/>
          <p:cNvSpPr>
            <a:spLocks noChangeArrowheads="1"/>
          </p:cNvSpPr>
          <p:nvPr/>
        </p:nvSpPr>
        <p:spPr bwMode="auto">
          <a:xfrm>
            <a:off x="4854575" y="3098800"/>
            <a:ext cx="3700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 sz="7200" b="0">
                <a:solidFill>
                  <a:srgbClr val="003399"/>
                </a:solidFill>
              </a:rPr>
              <a:t>Scratch</a:t>
            </a:r>
            <a:endParaRPr lang="ru-RU" altLang="ru-RU" sz="7200" b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827088" y="0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ПРОГРАММА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1113" y="2244725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/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6" y="495300"/>
            <a:ext cx="4860032" cy="27337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2856"/>
            <a:ext cx="4572000" cy="25717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3540801"/>
            <a:ext cx="4855722" cy="27313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436813" y="244475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РАБОТА НА ВОДЕ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11113" y="1744663"/>
            <a:ext cx="4056062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Теоретически, ЭкоБот способен убирать мусор прямо на воде засчёт быстрого движения гусениц (как</a:t>
            </a:r>
            <a:r>
              <a:rPr lang="en-US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Fast Track)</a:t>
            </a:r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ru-RU" altLang="ru-RU" sz="2000" b="0">
              <a:solidFill>
                <a:srgbClr val="06138B"/>
              </a:solidFill>
            </a:endParaRPr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31751" name="Прямоугольник 31"/>
          <p:cNvSpPr>
            <a:spLocks noChangeArrowheads="1"/>
          </p:cNvSpPr>
          <p:nvPr/>
        </p:nvSpPr>
        <p:spPr bwMode="auto">
          <a:xfrm>
            <a:off x="4610100" y="1936750"/>
            <a:ext cx="4572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2000" b="0">
                <a:solidFill>
                  <a:srgbClr val="003399"/>
                </a:solidFill>
              </a:rPr>
              <a:t>Из - за невозможности демонстрации уборки робота на воде вживую мы подготовили 3</a:t>
            </a:r>
            <a:r>
              <a:rPr lang="en-US" altLang="ru-RU" sz="2000" b="0">
                <a:solidFill>
                  <a:srgbClr val="003399"/>
                </a:solidFill>
              </a:rPr>
              <a:t>D</a:t>
            </a:r>
            <a:r>
              <a:rPr lang="ru-RU" altLang="ru-RU" sz="2000" b="0">
                <a:solidFill>
                  <a:srgbClr val="003399"/>
                </a:solidFill>
              </a:rPr>
              <a:t> симуляцию данного процесса:</a:t>
            </a:r>
          </a:p>
        </p:txBody>
      </p:sp>
      <p:sp>
        <p:nvSpPr>
          <p:cNvPr id="31752" name="Прямоугольник 32"/>
          <p:cNvSpPr>
            <a:spLocks noChangeArrowheads="1"/>
          </p:cNvSpPr>
          <p:nvPr/>
        </p:nvSpPr>
        <p:spPr bwMode="auto">
          <a:xfrm>
            <a:off x="5151438" y="3325813"/>
            <a:ext cx="37004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 sz="7200" b="0">
                <a:solidFill>
                  <a:srgbClr val="003399"/>
                </a:solidFill>
              </a:rPr>
              <a:t>Blender</a:t>
            </a:r>
            <a:endParaRPr lang="ru-RU" altLang="ru-RU" sz="7200" b="0">
              <a:solidFill>
                <a:srgbClr val="003399"/>
              </a:solidFill>
            </a:endParaRPr>
          </a:p>
        </p:txBody>
      </p:sp>
      <p:pic>
        <p:nvPicPr>
          <p:cNvPr id="31753" name="Объект 7" descr="ÐÑÑÐµÐ½Ð¸ÑÐ½Ð°Ñ Ð°Ð¼ÑÐ¸Ð±Ð¸Ñ FastTrack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1813"/>
            <a:ext cx="45989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436813" y="244475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РАБОТА НА ВОДЕ</a:t>
            </a:r>
          </a:p>
        </p:txBody>
      </p:sp>
      <p:pic>
        <p:nvPicPr>
          <p:cNvPr id="2" name="Без названия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-11042" y="1673226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992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2605088" y="161925"/>
            <a:ext cx="6807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АНАЛОГИ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11113" y="1744663"/>
            <a:ext cx="4056062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существуют аналоги ЭкоБота, работающие только на воде – плавучая система </a:t>
            </a:r>
            <a:r>
              <a:rPr lang="en-US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Manta</a:t>
            </a:r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Ocean Cleanup: </a:t>
            </a:r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33799" name="Прямоугольник 31"/>
          <p:cNvSpPr>
            <a:spLocks noChangeArrowheads="1"/>
          </p:cNvSpPr>
          <p:nvPr/>
        </p:nvSpPr>
        <p:spPr bwMode="auto">
          <a:xfrm>
            <a:off x="4443413" y="1311275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000" b="0">
                <a:solidFill>
                  <a:srgbClr val="003399"/>
                </a:solidFill>
              </a:rPr>
              <a:t>Для сортировки мусора существует устройство ZRR.</a:t>
            </a:r>
          </a:p>
        </p:txBody>
      </p:sp>
      <p:pic>
        <p:nvPicPr>
          <p:cNvPr id="33800" name="Объект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2474913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2" descr="http://humantopics.com/wp-content/uploads/2015/05/TsushimaCamera4_1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83038"/>
            <a:ext cx="4349750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Объект 7" descr="image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105025"/>
            <a:ext cx="462438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4356100" y="314325"/>
            <a:ext cx="6157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ПРЕИМУЩЕСТВА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79388" y="1862138"/>
            <a:ext cx="9144000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 ЭкоБота заключается в его малых габаритах, что положительно сказывается на его массе.</a:t>
            </a:r>
          </a:p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этом есть огромное количество плюсов: дешевизна, скорость и простота изготовления и транспортировки, возможность перемещаться по обставленной местности, меньшие энергозатраты. </a:t>
            </a:r>
          </a:p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прессования позволяет вместить больше мусора, а солнечные панели обеспечить длительное время работы. </a:t>
            </a:r>
          </a:p>
          <a:p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Кроме того, это единственное устройство, расчищающее мусор и работающее без помощи человека.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4067175" y="217488"/>
            <a:ext cx="6157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ПЕРСПЕКТИВЫ РАЗВИТИЯ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-17463" y="1614488"/>
            <a:ext cx="9144001" cy="138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будущем планируется написать программу робота на языке </a:t>
            </a:r>
            <a:r>
              <a:rPr lang="en-US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C</a:t>
            </a:r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сделать его модификации для воды и льдов, поставить таймеры и датчики веса для регулирования сбора мусора и обеспечить автоматическое перемещение мусора из ЭкоБота на сортировку.</a:t>
            </a:r>
          </a:p>
        </p:txBody>
      </p:sp>
      <p:pic>
        <p:nvPicPr>
          <p:cNvPr id="37898" name="Picture 10" descr="https://logard.su/upload/iblock/533/5338632c4d9af00ddeb448e74241077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6875">
            <a:off x="3366694" y="3494277"/>
            <a:ext cx="2736681" cy="20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www.generationrobots.com/img/cms/articles%20et%20tutoriels/robotC/interface-robotC-nxt-robo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3327400"/>
            <a:ext cx="4344987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12" descr="http://ae01.alicdn.com/kf/HTB12hKwib_I8KJjy1Xaq6zsxpXa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97200"/>
            <a:ext cx="3393719" cy="33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3132138" y="762000"/>
            <a:ext cx="61579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АКТУАЛЬНОСТЬ ПРОБЛЕМЫ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2276475"/>
            <a:ext cx="9144000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российских свалках сегодня находится более 35 млрд тонн мусора.</a:t>
            </a:r>
          </a:p>
          <a:p>
            <a:pPr algn="ctr"/>
            <a:endParaRPr lang="ru-RU" altLang="ru-RU" sz="2000" b="0">
              <a:solidFill>
                <a:srgbClr val="0613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Каждый год к ним прибавляется еще 60 млн тонн.</a:t>
            </a:r>
          </a:p>
          <a:p>
            <a:pPr algn="ctr"/>
            <a:endParaRPr lang="ru-RU" altLang="ru-RU" sz="2000" b="0">
              <a:solidFill>
                <a:srgbClr val="0613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переработку сдается лишь 4% мусора (в Европе этот показатель достигает 70%)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593725" y="1739900"/>
            <a:ext cx="795655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ru-RU" altLang="ru-RU" sz="4800" b="0">
                <a:solidFill>
                  <a:srgbClr val="06138B"/>
                </a:solidFill>
              </a:rPr>
              <a:t>СПАСИБО</a:t>
            </a:r>
            <a:r>
              <a:rPr lang="ru-RU" altLang="ru-RU" sz="4800">
                <a:solidFill>
                  <a:srgbClr val="06138B"/>
                </a:solidFill>
              </a:rPr>
              <a:t> </a:t>
            </a:r>
            <a:r>
              <a:rPr lang="ru-RU" altLang="ru-RU" sz="4800" b="0">
                <a:solidFill>
                  <a:srgbClr val="06138B"/>
                </a:solidFill>
              </a:rPr>
              <a:t>ЗА ВНИМАНИЕ!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2192338" y="123825"/>
            <a:ext cx="6951662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Загрязнение окружающей среды мусором очень актуальная и критичная проблема для всего мира. Отходы засоряют природную среду и неблагоприятно сказываются на её состоянии. </a:t>
            </a:r>
          </a:p>
        </p:txBody>
      </p:sp>
      <p:pic>
        <p:nvPicPr>
          <p:cNvPr id="7174" name="Рисунок 7" descr="C:\Users\ Татьяна\Desktop\мусо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3249613"/>
            <a:ext cx="5602288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Прямоугольник 1"/>
          <p:cNvSpPr>
            <a:spLocks noChangeArrowheads="1"/>
          </p:cNvSpPr>
          <p:nvPr/>
        </p:nvSpPr>
        <p:spPr bwMode="auto">
          <a:xfrm>
            <a:off x="250825" y="2098675"/>
            <a:ext cx="8497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2400" b="0" dirty="0">
                <a:solidFill>
                  <a:srgbClr val="06138B"/>
                </a:solidFill>
                <a:cs typeface="Arial" panose="020B0604020202020204" pitchFamily="34" charset="0"/>
              </a:rPr>
              <a:t>Проект</a:t>
            </a:r>
            <a:r>
              <a:rPr lang="ru-RU" altLang="ru-RU" sz="2400" b="0" dirty="0">
                <a:solidFill>
                  <a:srgbClr val="003399"/>
                </a:solidFill>
                <a:cs typeface="Arial" panose="020B0604020202020204" pitchFamily="34" charset="0"/>
              </a:rPr>
              <a:t> направлен на решение </a:t>
            </a:r>
            <a:r>
              <a:rPr lang="ru-RU" altLang="ru-RU" sz="2400" b="0" dirty="0" smtClean="0">
                <a:solidFill>
                  <a:srgbClr val="003399"/>
                </a:solidFill>
                <a:cs typeface="Arial" panose="020B0604020202020204" pitchFamily="34" charset="0"/>
              </a:rPr>
              <a:t>этой </a:t>
            </a:r>
            <a:r>
              <a:rPr lang="ru-RU" altLang="ru-RU" sz="2400" b="0" dirty="0">
                <a:solidFill>
                  <a:srgbClr val="003399"/>
                </a:solidFill>
                <a:cs typeface="Arial" panose="020B0604020202020204" pitchFamily="34" charset="0"/>
              </a:rPr>
              <a:t>проблемы – загрязнения окружающей среды.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3132138" y="762000"/>
            <a:ext cx="61579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ЦЕЛИ И ЗАДАЧИ</a:t>
            </a:r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0" y="2276475"/>
            <a:ext cx="9144000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Цель: Создать автоматизированную систему для сбора и сортировки мусора (ЭкоБот).</a:t>
            </a:r>
          </a:p>
          <a:p>
            <a:endParaRPr lang="ru-RU" altLang="ru-RU" sz="2000" b="0">
              <a:solidFill>
                <a:srgbClr val="0613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 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Создать транспортерную ленту. Установить датчики цвета и сервомоторы.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Написать программу, которая обрабатывает показания датчиков и сортирует поступающий мусор  на ленту по нескольким категориям.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Создать предварительный макет ЭкоБота с помощью программы 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 Digital Designer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3132138" y="762000"/>
            <a:ext cx="61579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ЦЕЛИ И ЗАДАЧИ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0" y="2276475"/>
            <a:ext cx="9144000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 b="0">
              <a:solidFill>
                <a:srgbClr val="0613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 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Собрать конструкцию ЭкоБота с помощью деталей 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Написать программу передвижения, поиска и прессования отходов роботом в среде 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 Mindstorms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Сделать визуализацию процесса с помощью программы 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Создать 3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-симуляцию работы робота на воде с помощью программы </a:t>
            </a:r>
            <a:r>
              <a:rPr lang="en-US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Blender</a:t>
            </a:r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8.Установить солнечную батарею в верхней части робота для питания </a:t>
            </a:r>
            <a:r>
              <a:rPr lang="ru-RU" altLang="ru-RU" sz="20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моторов робота.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2328863" y="460375"/>
            <a:ext cx="61579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ПРОБЛЕМА В ЦИФРАХ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07950" y="1522413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/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320" name="Объект 5"/>
          <p:cNvGraphicFramePr>
            <a:graphicFrameLocks/>
          </p:cNvGraphicFramePr>
          <p:nvPr/>
        </p:nvGraphicFramePr>
        <p:xfrm>
          <a:off x="-260350" y="2147888"/>
          <a:ext cx="53943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Диаграмма" r:id="rId7" imgW="5401524" imgH="2822693" progId="Excel.Chart.8">
                  <p:embed/>
                </p:oleObj>
              </mc:Choice>
              <mc:Fallback>
                <p:oleObj name="Диаграмма" r:id="rId7" imgW="5401524" imgH="2822693" progId="Excel.Chart.8">
                  <p:embed/>
                  <p:pic>
                    <p:nvPicPr>
                      <p:cNvPr id="0" name="Объект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0350" y="2147888"/>
                        <a:ext cx="5394325" cy="281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Диаграмма 9"/>
          <p:cNvGraphicFramePr>
            <a:graphicFrameLocks/>
          </p:cNvGraphicFramePr>
          <p:nvPr/>
        </p:nvGraphicFramePr>
        <p:xfrm>
          <a:off x="4779963" y="2122488"/>
          <a:ext cx="499110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1" name="Диаграмма" r:id="rId9" imgW="4993057" imgH="3346994" progId="Excel.Chart.8">
                  <p:embed/>
                </p:oleObj>
              </mc:Choice>
              <mc:Fallback>
                <p:oleObj name="Диаграмма" r:id="rId9" imgW="4993057" imgH="3346994" progId="Excel.Chart.8">
                  <p:embed/>
                  <p:pic>
                    <p:nvPicPr>
                      <p:cNvPr id="0" name="Диаграмма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2122488"/>
                        <a:ext cx="4991100" cy="334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2482850" y="258763"/>
            <a:ext cx="6157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ru-RU" altLang="ru-RU" sz="2600" b="0">
                <a:solidFill>
                  <a:srgbClr val="003399"/>
                </a:solidFill>
                <a:latin typeface="Arial" panose="020B0604020202020204" pitchFamily="34" charset="0"/>
              </a:rPr>
              <a:t>ПРОБЛЕМА В ЦИФРАХ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07950" y="1522413"/>
            <a:ext cx="91440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endParaRPr lang="ru-RU" altLang="ru-RU" sz="2000"/>
          </a:p>
          <a:p>
            <a:endParaRPr lang="ru-RU" altLang="ru-RU" sz="2000" b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368" name="Объект 6"/>
          <p:cNvGraphicFramePr>
            <a:graphicFrameLocks/>
          </p:cNvGraphicFramePr>
          <p:nvPr/>
        </p:nvGraphicFramePr>
        <p:xfrm>
          <a:off x="1016000" y="1476375"/>
          <a:ext cx="7326313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Диаграмма" r:id="rId7" imgW="7334124" imgH="4615072" progId="Excel.Chart.8">
                  <p:embed/>
                </p:oleObj>
              </mc:Choice>
              <mc:Fallback>
                <p:oleObj name="Диаграмма" r:id="rId7" imgW="7334124" imgH="4615072" progId="Excel.Chart.8">
                  <p:embed/>
                  <p:pic>
                    <p:nvPicPr>
                      <p:cNvPr id="0" name="Объект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1476375"/>
                        <a:ext cx="7326313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50825" y="796925"/>
            <a:ext cx="9144000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Представляет собой транспортерную ленту, оснащенную ультразвуковым датчиком и датчиком цвета.</a:t>
            </a:r>
          </a:p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Специальная программа обрабатывает показания датчиков и сортирует поступающий мусор по нескольким категориям. </a:t>
            </a: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2820988" y="127000"/>
            <a:ext cx="5938837" cy="127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6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АВТОМАТИЗИРОВАННАЯ СИСТЕМА СОРТИРОВКИ МУСОРА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69568"/>
            <a:ext cx="6912768" cy="38884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71438"/>
            <a:ext cx="6707187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576263" y="1944688"/>
            <a:ext cx="795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5"/>
            <a:ext cx="91440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0338"/>
            <a:ext cx="15843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79388" y="893763"/>
            <a:ext cx="9144000" cy="297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ru-RU" altLang="ru-RU" sz="20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Представленная система может быть использована также во всех отраслях, в которых необходимо проводить автоматическую сортировку чего-либо.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2820988" y="127000"/>
            <a:ext cx="5938837" cy="127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ru-RU" altLang="ru-RU" sz="2400" b="0">
                <a:solidFill>
                  <a:srgbClr val="061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АВТОМАТИЗИРОВАННАЯ СИСТЕМА СОРТИРОВКИ МУСОРА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8" y="2869605"/>
            <a:ext cx="7090480" cy="39883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556</Words>
  <Application>Microsoft Office PowerPoint</Application>
  <PresentationFormat>Экран (4:3)</PresentationFormat>
  <Paragraphs>71</Paragraphs>
  <Slides>20</Slides>
  <Notes>20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Microsoft YaHei</vt:lpstr>
      <vt:lpstr>Calibri</vt:lpstr>
      <vt:lpstr>Times New Roman</vt:lpstr>
      <vt:lpstr>Тема Office</vt:lpstr>
      <vt:lpstr>Диаграмма Microsoft Excel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EBoyarintseva</dc:creator>
  <cp:lastModifiedBy>Пользователь Windows</cp:lastModifiedBy>
  <cp:revision>123</cp:revision>
  <cp:lastPrinted>1601-01-01T00:00:00Z</cp:lastPrinted>
  <dcterms:created xsi:type="dcterms:W3CDTF">2018-07-01T09:56:15Z</dcterms:created>
  <dcterms:modified xsi:type="dcterms:W3CDTF">2019-01-24T10:20:46Z</dcterms:modified>
</cp:coreProperties>
</file>